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9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7" r:id="rId12"/>
    <p:sldId id="270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Admission rate within 90 days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2C81BD"/>
              </a:solidFill>
            </c:spPr>
          </c:dPt>
          <c:dPt>
            <c:idx val="1"/>
            <c:invertIfNegative val="0"/>
            <c:bubble3D val="0"/>
            <c:spPr>
              <a:solidFill>
                <a:srgbClr val="C7DCE9"/>
              </a:solidFill>
            </c:spPr>
          </c:dPt>
          <c:dPt>
            <c:idx val="2"/>
            <c:invertIfNegative val="0"/>
            <c:bubble3D val="0"/>
            <c:spPr>
              <a:solidFill>
                <a:srgbClr val="C7DCE9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006269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Patients assessed for PR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0.19000000000000003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Admission rate within 180 days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A499"/>
              </a:solidFill>
            </c:spPr>
          </c:dPt>
          <c:dPt>
            <c:idx val="1"/>
            <c:invertIfNegative val="0"/>
            <c:bubble3D val="0"/>
            <c:spPr>
              <a:solidFill>
                <a:srgbClr val="7EDDD3"/>
              </a:solidFill>
            </c:spPr>
          </c:dPt>
          <c:dPt>
            <c:idx val="2"/>
            <c:invertIfNegative val="0"/>
            <c:bubble3D val="0"/>
            <c:spPr>
              <a:solidFill>
                <a:srgbClr val="7EDDD3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006269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Patients assessed for PR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0.30000000000000004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70597632"/>
        <c:axId val="70607616"/>
      </c:barChart>
      <c:catAx>
        <c:axId val="705976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rgbClr val="006269"/>
                </a:solidFill>
              </a:defRPr>
            </a:pPr>
            <a:endParaRPr lang="en-US"/>
          </a:p>
        </c:txPr>
        <c:crossAx val="70607616"/>
        <c:crosses val="autoZero"/>
        <c:auto val="1"/>
        <c:lblAlgn val="ctr"/>
        <c:lblOffset val="100"/>
        <c:noMultiLvlLbl val="0"/>
      </c:catAx>
      <c:valAx>
        <c:axId val="7060761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705976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59FC2C-E01A-41D9-890D-47AD18ABB8C4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92EE5-B805-4873-9CBD-74C765D364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821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E7596B-F71E-4DF9-A66B-85EC5E3D7CB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270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From RCP 2015 PR audit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E7596B-F71E-4DF9-A66B-85EC5E3D7CB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61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000" b="0" i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E7596B-F71E-4DF9-A66B-85EC5E3D7CB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270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E7596B-F71E-4DF9-A66B-85EC5E3D7CB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270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F8FE-FB1F-4F64-8933-CD27DA35D10B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8E0B-DFAD-4B23-B520-E6E90025F35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F8FE-FB1F-4F64-8933-CD27DA35D10B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8E0B-DFAD-4B23-B520-E6E90025F35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F8FE-FB1F-4F64-8933-CD27DA35D10B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8E0B-DFAD-4B23-B520-E6E90025F359}" type="slidenum">
              <a:rPr lang="en-GB" smtClean="0"/>
              <a:t>‹#›</a:t>
            </a:fld>
            <a:endParaRPr lang="en-GB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F8FE-FB1F-4F64-8933-CD27DA35D10B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8E0B-DFAD-4B23-B520-E6E90025F35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F8FE-FB1F-4F64-8933-CD27DA35D10B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8E0B-DFAD-4B23-B520-E6E90025F35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F8FE-FB1F-4F64-8933-CD27DA35D10B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8E0B-DFAD-4B23-B520-E6E90025F359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F8FE-FB1F-4F64-8933-CD27DA35D10B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8E0B-DFAD-4B23-B520-E6E90025F35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F8FE-FB1F-4F64-8933-CD27DA35D10B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8E0B-DFAD-4B23-B520-E6E90025F35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F8FE-FB1F-4F64-8933-CD27DA35D10B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8E0B-DFAD-4B23-B520-E6E90025F35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F8FE-FB1F-4F64-8933-CD27DA35D10B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8E0B-DFAD-4B23-B520-E6E90025F359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F8FE-FB1F-4F64-8933-CD27DA35D10B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48E0B-DFAD-4B23-B520-E6E90025F359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059F8FE-FB1F-4F64-8933-CD27DA35D10B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F948E0B-DFAD-4B23-B520-E6E90025F359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sc_tr.physio-RSCH@nhs.net" TargetMode="External"/><Relationship Id="rId2" Type="http://schemas.openxmlformats.org/officeDocument/2006/relationships/hyperlink" Target="mailto:rsch.crest@nhs.ne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bbie.masters@nhs.net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1470025"/>
          </a:xfrm>
        </p:spPr>
        <p:txBody>
          <a:bodyPr/>
          <a:lstStyle/>
          <a:p>
            <a:r>
              <a:rPr lang="en-GB" dirty="0" smtClean="0"/>
              <a:t>Pulmonary Rehabilitation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2132856"/>
            <a:ext cx="6400800" cy="1752600"/>
          </a:xfrm>
        </p:spPr>
        <p:txBody>
          <a:bodyPr>
            <a:normAutofit/>
          </a:bodyPr>
          <a:lstStyle/>
          <a:p>
            <a:r>
              <a:rPr lang="en-GB" sz="2400" dirty="0" smtClean="0"/>
              <a:t>Abbie Masters</a:t>
            </a:r>
          </a:p>
          <a:p>
            <a:r>
              <a:rPr lang="en-GB" sz="2400" dirty="0" err="1" smtClean="0"/>
              <a:t>CResT</a:t>
            </a:r>
            <a:r>
              <a:rPr lang="en-GB" sz="2400" dirty="0" smtClean="0"/>
              <a:t> Team Leader </a:t>
            </a:r>
            <a:endParaRPr lang="en-GB" sz="2400" dirty="0"/>
          </a:p>
        </p:txBody>
      </p:sp>
      <p:pic>
        <p:nvPicPr>
          <p:cNvPr id="2050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304" y="3475599"/>
            <a:ext cx="5043368" cy="3356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elated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3088" y="3474271"/>
            <a:ext cx="4189936" cy="3561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72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Maintenance classes at Wilfrid Noyce or Woking leisure centre – chargeable</a:t>
            </a:r>
          </a:p>
          <a:p>
            <a:r>
              <a:rPr lang="en-GB" dirty="0" smtClean="0"/>
              <a:t>Referral on to local gyms – referral for health</a:t>
            </a:r>
          </a:p>
          <a:p>
            <a:r>
              <a:rPr lang="en-GB" dirty="0" smtClean="0"/>
              <a:t>Information given about local activities, walks, over 50’s classes, swimming, U3A </a:t>
            </a:r>
            <a:r>
              <a:rPr lang="en-GB" dirty="0" err="1" smtClean="0"/>
              <a:t>etc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Continuation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530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PEPR patients included early in rehab</a:t>
            </a:r>
          </a:p>
          <a:p>
            <a:r>
              <a:rPr lang="en-GB" dirty="0" smtClean="0"/>
              <a:t>Keen to see more patients early on in their disease process</a:t>
            </a:r>
          </a:p>
          <a:p>
            <a:r>
              <a:rPr lang="en-GB" dirty="0" smtClean="0"/>
              <a:t>Allowing patients to repeat the course</a:t>
            </a:r>
          </a:p>
          <a:p>
            <a:r>
              <a:rPr lang="en-GB" dirty="0" smtClean="0"/>
              <a:t>Taking part in the rolling </a:t>
            </a:r>
            <a:r>
              <a:rPr lang="en-GB" dirty="0"/>
              <a:t>N</a:t>
            </a:r>
            <a:r>
              <a:rPr lang="en-GB" dirty="0" smtClean="0"/>
              <a:t>ational Audit for COPD in Pulmonary Rehabilitation</a:t>
            </a:r>
          </a:p>
          <a:p>
            <a:r>
              <a:rPr lang="en-GB" dirty="0" smtClean="0"/>
              <a:t>Currently working towards accreditation of the service in conjunction with Kent, Surrey and Sussex network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we doing?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915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 patients say?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395536" y="1988840"/>
            <a:ext cx="2592288" cy="2034516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You have given me back control of my condition of my lungs and of my </a:t>
            </a:r>
            <a:r>
              <a:rPr lang="en-GB" dirty="0" smtClean="0"/>
              <a:t>life.</a:t>
            </a:r>
            <a:endParaRPr lang="en-GB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5724128" y="4023356"/>
            <a:ext cx="2736304" cy="2448272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By understanding how to take my inhalers properly and doing the exercises with you the last infection I was strong enough to stay out of </a:t>
            </a:r>
            <a:r>
              <a:rPr lang="en-GB" dirty="0" smtClean="0"/>
              <a:t>hospital.</a:t>
            </a:r>
            <a:endParaRPr lang="en-GB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390778" y="4365104"/>
            <a:ext cx="3744416" cy="1853916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 feel fit as a fiddle and now do my weights in the morning and walk at least half an hour a day.  I have even gone back to work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3851920" y="2250014"/>
            <a:ext cx="1872208" cy="151216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It was hard work but I will miss all the fun we </a:t>
            </a:r>
            <a:r>
              <a:rPr lang="en-GB" dirty="0" smtClean="0"/>
              <a:t>had.</a:t>
            </a:r>
            <a:endParaRPr lang="en-GB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6444208" y="1864667"/>
            <a:ext cx="1634480" cy="160246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Thank you for breathing fresh air into my </a:t>
            </a:r>
            <a:r>
              <a:rPr lang="en-GB" dirty="0" smtClean="0"/>
              <a:t>life.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63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For patients that have previously attended, encourage them to keep up exercise</a:t>
            </a:r>
          </a:p>
          <a:p>
            <a:r>
              <a:rPr lang="en-GB" dirty="0" smtClean="0"/>
              <a:t>Encourage them to look through their information for self management – contact IRS if they are known to them</a:t>
            </a:r>
          </a:p>
          <a:p>
            <a:r>
              <a:rPr lang="en-GB" dirty="0" smtClean="0"/>
              <a:t>Re-refer if they have had a deterioration in their condition or completed rehab &gt;1 year ago</a:t>
            </a:r>
          </a:p>
          <a:p>
            <a:r>
              <a:rPr lang="en-GB" dirty="0" smtClean="0"/>
              <a:t>Signpost to BLF literature give patients the ‘Get active stay active’ booklet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can you do?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51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thorax.bmj.com/content/thoraxjnl/69/11/973/F1.lar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429" y="1772816"/>
            <a:ext cx="7773394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COPD Value Pyramid</a:t>
            </a:r>
            <a:endParaRPr lang="en-GB" dirty="0"/>
          </a:p>
        </p:txBody>
      </p:sp>
      <p:sp>
        <p:nvSpPr>
          <p:cNvPr id="4" name="Right Arrow 3"/>
          <p:cNvSpPr/>
          <p:nvPr/>
        </p:nvSpPr>
        <p:spPr>
          <a:xfrm>
            <a:off x="838288" y="47158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Left Arrow 4"/>
          <p:cNvSpPr/>
          <p:nvPr/>
        </p:nvSpPr>
        <p:spPr>
          <a:xfrm>
            <a:off x="7578415" y="47158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5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66"/>
          <p:cNvPicPr>
            <a:picLocks noChangeAspect="1"/>
          </p:cNvPicPr>
          <p:nvPr/>
        </p:nvPicPr>
        <p:blipFill rotWithShape="1">
          <a:blip r:embed="rId3" cstate="print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3104"/>
          <a:stretch/>
        </p:blipFill>
        <p:spPr>
          <a:xfrm>
            <a:off x="3643941" y="4781525"/>
            <a:ext cx="601507" cy="540000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 rotWithShape="1">
          <a:blip r:embed="rId3" cstate="print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3104"/>
          <a:stretch/>
        </p:blipFill>
        <p:spPr>
          <a:xfrm>
            <a:off x="5953664" y="4012379"/>
            <a:ext cx="601507" cy="54000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648"/>
            <a:ext cx="8662200" cy="838200"/>
          </a:xfrm>
        </p:spPr>
        <p:txBody>
          <a:bodyPr/>
          <a:lstStyle/>
          <a:p>
            <a:pPr eaLnBrk="1" hangingPunct="1"/>
            <a:r>
              <a:rPr lang="en-US" sz="3500" dirty="0" smtClean="0">
                <a:solidFill>
                  <a:schemeClr val="bg1"/>
                </a:solidFill>
              </a:rPr>
              <a:t>Recap - completion of PR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95536" y="908720"/>
            <a:ext cx="296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Out of every </a:t>
            </a:r>
            <a:r>
              <a:rPr lang="en-GB" sz="2200" b="1" dirty="0" smtClean="0">
                <a:solidFill>
                  <a:srgbClr val="006269"/>
                </a:solidFill>
                <a:latin typeface="+mn-lt"/>
              </a:rPr>
              <a:t>100</a:t>
            </a:r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 </a:t>
            </a:r>
            <a:r>
              <a:rPr lang="en-GB" sz="2200" b="1" dirty="0" smtClean="0">
                <a:solidFill>
                  <a:srgbClr val="006269"/>
                </a:solidFill>
                <a:latin typeface="+mn-lt"/>
              </a:rPr>
              <a:t>patients referred </a:t>
            </a:r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to PR:</a:t>
            </a:r>
            <a:r>
              <a:rPr lang="en-GB" sz="2200" dirty="0" smtClean="0">
                <a:solidFill>
                  <a:srgbClr val="FF0000"/>
                </a:solidFill>
                <a:latin typeface="+mn-lt"/>
              </a:rPr>
              <a:t> 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1" y="3115536"/>
            <a:ext cx="620770" cy="5400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412" y="1743520"/>
            <a:ext cx="620770" cy="540000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177319" y="4963815"/>
            <a:ext cx="21360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>
                <a:solidFill>
                  <a:srgbClr val="006269"/>
                </a:solidFill>
                <a:latin typeface="+mn-lt"/>
              </a:rPr>
              <a:t>31</a:t>
            </a:r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 don’t attend an assessment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156020" y="1628800"/>
            <a:ext cx="21360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>
                <a:solidFill>
                  <a:srgbClr val="006269"/>
                </a:solidFill>
                <a:latin typeface="+mn-lt"/>
              </a:rPr>
              <a:t>69</a:t>
            </a:r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 attend an assessment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059832" y="5518393"/>
            <a:ext cx="21360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>
                <a:solidFill>
                  <a:srgbClr val="006269"/>
                </a:solidFill>
                <a:latin typeface="+mn-lt"/>
              </a:rPr>
              <a:t>10</a:t>
            </a:r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 don’t enrol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44251" y="1125905"/>
            <a:ext cx="21360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>
                <a:solidFill>
                  <a:srgbClr val="006269"/>
                </a:solidFill>
                <a:latin typeface="+mn-lt"/>
              </a:rPr>
              <a:t>59 </a:t>
            </a:r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enrol onto PR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490383" y="4747791"/>
            <a:ext cx="16739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>
                <a:solidFill>
                  <a:srgbClr val="006269"/>
                </a:solidFill>
                <a:latin typeface="+mn-lt"/>
              </a:rPr>
              <a:t>17 </a:t>
            </a:r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don’t complete PR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308304" y="3861048"/>
            <a:ext cx="16561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>
                <a:solidFill>
                  <a:srgbClr val="006269"/>
                </a:solidFill>
                <a:latin typeface="+mn-lt"/>
              </a:rPr>
              <a:t>42 </a:t>
            </a:r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complete their PR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54" y="1743520"/>
            <a:ext cx="620770" cy="5400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204" y="1845128"/>
            <a:ext cx="620770" cy="54000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222" y="2595732"/>
            <a:ext cx="620770" cy="54000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243" y="2596192"/>
            <a:ext cx="620770" cy="5400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175" y="2283520"/>
            <a:ext cx="620770" cy="54000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579" y="2276143"/>
            <a:ext cx="620770" cy="540000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336" y="3129394"/>
            <a:ext cx="620770" cy="540000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558" y="1750742"/>
            <a:ext cx="620770" cy="540000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6417" y="1743520"/>
            <a:ext cx="620770" cy="540000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105" y="3129394"/>
            <a:ext cx="620770" cy="540000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801" y="2183671"/>
            <a:ext cx="620770" cy="540000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 rotWithShape="1">
          <a:blip r:embed="rId3" cstate="print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3104"/>
          <a:stretch/>
        </p:blipFill>
        <p:spPr>
          <a:xfrm>
            <a:off x="1193174" y="4149080"/>
            <a:ext cx="601507" cy="540000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278" y="3310287"/>
            <a:ext cx="620770" cy="54000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 bwMode="auto">
          <a:xfrm>
            <a:off x="3500349" y="4602832"/>
            <a:ext cx="914400" cy="9144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48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5787427" y="3849735"/>
            <a:ext cx="914400" cy="9144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48" charset="-128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311639" y="3954760"/>
            <a:ext cx="1604158" cy="9144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48" charset="-128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603419" y="3919409"/>
            <a:ext cx="1016253" cy="102175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>
            <a:off x="3515005" y="4549152"/>
            <a:ext cx="1016253" cy="102175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>
            <a:off x="5796136" y="3789040"/>
            <a:ext cx="1016253" cy="102175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Right Arrow 57"/>
          <p:cNvSpPr>
            <a:spLocks noChangeAspect="1"/>
          </p:cNvSpPr>
          <p:nvPr/>
        </p:nvSpPr>
        <p:spPr bwMode="auto">
          <a:xfrm rot="5400000">
            <a:off x="831945" y="3181778"/>
            <a:ext cx="722458" cy="357853"/>
          </a:xfrm>
          <a:prstGeom prst="rightArrow">
            <a:avLst/>
          </a:prstGeom>
          <a:solidFill>
            <a:srgbClr val="A5AAAE"/>
          </a:solidFill>
          <a:ln w="9525" cap="flat" cmpd="sng" algn="ctr">
            <a:solidFill>
              <a:srgbClr val="A5AAA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48" charset="-128"/>
            </a:endParaRPr>
          </a:p>
        </p:txBody>
      </p:sp>
      <p:sp>
        <p:nvSpPr>
          <p:cNvPr id="59" name="Right Arrow 58"/>
          <p:cNvSpPr>
            <a:spLocks noChangeAspect="1"/>
          </p:cNvSpPr>
          <p:nvPr/>
        </p:nvSpPr>
        <p:spPr bwMode="auto">
          <a:xfrm rot="1367696">
            <a:off x="2174597" y="2490739"/>
            <a:ext cx="722458" cy="357853"/>
          </a:xfrm>
          <a:prstGeom prst="rightArrow">
            <a:avLst/>
          </a:prstGeom>
          <a:solidFill>
            <a:srgbClr val="A5AAAE"/>
          </a:solidFill>
          <a:ln w="9525" cap="flat" cmpd="sng" algn="ctr">
            <a:solidFill>
              <a:srgbClr val="A5AAA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48" charset="-128"/>
            </a:endParaRPr>
          </a:p>
        </p:txBody>
      </p:sp>
      <p:sp>
        <p:nvSpPr>
          <p:cNvPr id="60" name="Right Arrow 59"/>
          <p:cNvSpPr>
            <a:spLocks noChangeAspect="1"/>
          </p:cNvSpPr>
          <p:nvPr/>
        </p:nvSpPr>
        <p:spPr bwMode="auto">
          <a:xfrm rot="19973147">
            <a:off x="4685960" y="2544744"/>
            <a:ext cx="722458" cy="357853"/>
          </a:xfrm>
          <a:prstGeom prst="rightArrow">
            <a:avLst/>
          </a:prstGeom>
          <a:solidFill>
            <a:srgbClr val="A5AAAE"/>
          </a:solidFill>
          <a:ln w="9525" cap="flat" cmpd="sng" algn="ctr">
            <a:solidFill>
              <a:srgbClr val="A5AAA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48" charset="-128"/>
            </a:endParaRPr>
          </a:p>
        </p:txBody>
      </p:sp>
      <p:sp>
        <p:nvSpPr>
          <p:cNvPr id="62" name="Right Arrow 61"/>
          <p:cNvSpPr>
            <a:spLocks noChangeAspect="1"/>
          </p:cNvSpPr>
          <p:nvPr/>
        </p:nvSpPr>
        <p:spPr bwMode="auto">
          <a:xfrm rot="2021710">
            <a:off x="6830403" y="2490737"/>
            <a:ext cx="722458" cy="357853"/>
          </a:xfrm>
          <a:prstGeom prst="rightArrow">
            <a:avLst/>
          </a:prstGeom>
          <a:solidFill>
            <a:srgbClr val="A5AAAE"/>
          </a:solidFill>
          <a:ln w="9525" cap="flat" cmpd="sng" algn="ctr">
            <a:solidFill>
              <a:srgbClr val="A5AAA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48" charset="-128"/>
            </a:endParaRPr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 rotWithShape="1">
          <a:blip r:embed="rId3" cstate="print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3104"/>
          <a:stretch/>
        </p:blipFill>
        <p:spPr>
          <a:xfrm>
            <a:off x="510038" y="4149080"/>
            <a:ext cx="601507" cy="540000"/>
          </a:xfrm>
          <a:prstGeom prst="rect">
            <a:avLst/>
          </a:prstGeom>
        </p:spPr>
      </p:pic>
      <p:sp>
        <p:nvSpPr>
          <p:cNvPr id="69" name="Right Arrow 68"/>
          <p:cNvSpPr>
            <a:spLocks noChangeAspect="1"/>
          </p:cNvSpPr>
          <p:nvPr/>
        </p:nvSpPr>
        <p:spPr bwMode="auto">
          <a:xfrm rot="5400000">
            <a:off x="3588137" y="3961781"/>
            <a:ext cx="722458" cy="357853"/>
          </a:xfrm>
          <a:prstGeom prst="rightArrow">
            <a:avLst/>
          </a:prstGeom>
          <a:solidFill>
            <a:srgbClr val="A5AAAE"/>
          </a:solidFill>
          <a:ln w="9525" cap="flat" cmpd="sng" algn="ctr">
            <a:solidFill>
              <a:srgbClr val="A5AAA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48" charset="-128"/>
            </a:endParaRPr>
          </a:p>
        </p:txBody>
      </p:sp>
      <p:sp>
        <p:nvSpPr>
          <p:cNvPr id="70" name="Right Arrow 69"/>
          <p:cNvSpPr>
            <a:spLocks noChangeAspect="1"/>
          </p:cNvSpPr>
          <p:nvPr/>
        </p:nvSpPr>
        <p:spPr bwMode="auto">
          <a:xfrm rot="5400000">
            <a:off x="5864135" y="3096999"/>
            <a:ext cx="722458" cy="357853"/>
          </a:xfrm>
          <a:prstGeom prst="rightArrow">
            <a:avLst/>
          </a:prstGeom>
          <a:solidFill>
            <a:srgbClr val="A5AAAE"/>
          </a:solidFill>
          <a:ln w="9525" cap="flat" cmpd="sng" algn="ctr">
            <a:solidFill>
              <a:srgbClr val="A5AAA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4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769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521627" y="188640"/>
            <a:ext cx="8662200" cy="838200"/>
          </a:xfrm>
        </p:spPr>
        <p:txBody>
          <a:bodyPr/>
          <a:lstStyle/>
          <a:p>
            <a:pPr eaLnBrk="1" hangingPunct="1"/>
            <a:r>
              <a:rPr lang="en-US" sz="3500" dirty="0" smtClean="0">
                <a:solidFill>
                  <a:schemeClr val="bg1"/>
                </a:solidFill>
              </a:rPr>
              <a:t>Admission rates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17881" y="957983"/>
            <a:ext cx="4104456" cy="4680520"/>
            <a:chOff x="539552" y="908720"/>
            <a:chExt cx="4104456" cy="4680520"/>
          </a:xfrm>
        </p:grpSpPr>
        <p:graphicFrame>
          <p:nvGraphicFramePr>
            <p:cNvPr id="7" name="Chart 6"/>
            <p:cNvGraphicFramePr/>
            <p:nvPr>
              <p:extLst>
                <p:ext uri="{D42A27DB-BD31-4B8C-83A1-F6EECF244321}">
                  <p14:modId xmlns:p14="http://schemas.microsoft.com/office/powerpoint/2010/main" val="1855895195"/>
                </p:ext>
              </p:extLst>
            </p:nvPr>
          </p:nvGraphicFramePr>
          <p:xfrm>
            <a:off x="539552" y="908720"/>
            <a:ext cx="4104456" cy="468052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5" name="TextBox 4"/>
            <p:cNvSpPr txBox="1"/>
            <p:nvPr/>
          </p:nvSpPr>
          <p:spPr>
            <a:xfrm>
              <a:off x="2843808" y="2852936"/>
              <a:ext cx="93610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 smtClean="0">
                  <a:solidFill>
                    <a:schemeClr val="bg1"/>
                  </a:solidFill>
                  <a:latin typeface="+mn-lt"/>
                </a:rPr>
                <a:t>180 days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547664" y="3501008"/>
              <a:ext cx="93610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>
                  <a:solidFill>
                    <a:schemeClr val="bg1"/>
                  </a:solidFill>
                  <a:latin typeface="+mn-lt"/>
                </a:rPr>
                <a:t>9</a:t>
              </a:r>
              <a:r>
                <a:rPr lang="en-US" sz="2200" b="1" dirty="0" smtClean="0">
                  <a:solidFill>
                    <a:schemeClr val="bg1"/>
                  </a:solidFill>
                  <a:latin typeface="+mn-lt"/>
                </a:rPr>
                <a:t>0 days</a:t>
              </a:r>
            </a:p>
          </p:txBody>
        </p:sp>
      </p:grpSp>
      <p:sp>
        <p:nvSpPr>
          <p:cNvPr id="14" name="Up Arrow 13"/>
          <p:cNvSpPr/>
          <p:nvPr/>
        </p:nvSpPr>
        <p:spPr bwMode="auto">
          <a:xfrm rot="6399377">
            <a:off x="4037370" y="3841261"/>
            <a:ext cx="510714" cy="1056426"/>
          </a:xfrm>
          <a:prstGeom prst="upArrow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48" charset="-128"/>
            </a:endParaRPr>
          </a:p>
        </p:txBody>
      </p:sp>
      <p:sp>
        <p:nvSpPr>
          <p:cNvPr id="15" name="Up Arrow 14"/>
          <p:cNvSpPr/>
          <p:nvPr/>
        </p:nvSpPr>
        <p:spPr bwMode="auto">
          <a:xfrm rot="4535139">
            <a:off x="4044523" y="2062531"/>
            <a:ext cx="496408" cy="1153324"/>
          </a:xfrm>
          <a:prstGeom prst="upArrow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48" charset="-128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961" y="1556792"/>
            <a:ext cx="2029391" cy="1916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236" y="3812505"/>
            <a:ext cx="2105947" cy="198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684644" y="774586"/>
            <a:ext cx="43745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6269"/>
                </a:solidFill>
                <a:latin typeface="+mn-lt"/>
              </a:rPr>
              <a:t>People with </a:t>
            </a:r>
            <a:r>
              <a:rPr lang="en-US" sz="2200" b="1" dirty="0" smtClean="0">
                <a:solidFill>
                  <a:srgbClr val="006269"/>
                </a:solidFill>
                <a:latin typeface="+mn-lt"/>
              </a:rPr>
              <a:t>at least one admission within 180 days </a:t>
            </a:r>
            <a:r>
              <a:rPr lang="en-US" sz="2200" dirty="0" smtClean="0">
                <a:solidFill>
                  <a:srgbClr val="006269"/>
                </a:solidFill>
                <a:latin typeface="+mn-lt"/>
              </a:rPr>
              <a:t>of PR assessment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7246415" y="1791956"/>
            <a:ext cx="159529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6269"/>
                </a:solidFill>
                <a:latin typeface="+mj-lt"/>
              </a:rPr>
              <a:t>People who </a:t>
            </a:r>
            <a:r>
              <a:rPr lang="en-US" sz="2200" b="1" dirty="0">
                <a:solidFill>
                  <a:srgbClr val="006269"/>
                </a:solidFill>
                <a:latin typeface="+mj-lt"/>
              </a:rPr>
              <a:t>completed</a:t>
            </a:r>
            <a:r>
              <a:rPr lang="en-US" sz="2200" dirty="0">
                <a:solidFill>
                  <a:srgbClr val="006269"/>
                </a:solidFill>
                <a:latin typeface="+mj-lt"/>
              </a:rPr>
              <a:t> PR</a:t>
            </a:r>
          </a:p>
        </p:txBody>
      </p:sp>
      <p:sp>
        <p:nvSpPr>
          <p:cNvPr id="4" name="Rectangle 3"/>
          <p:cNvSpPr/>
          <p:nvPr/>
        </p:nvSpPr>
        <p:spPr>
          <a:xfrm>
            <a:off x="7326894" y="3900137"/>
            <a:ext cx="161967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6269"/>
                </a:solidFill>
                <a:latin typeface="+mj-lt"/>
              </a:rPr>
              <a:t>People who </a:t>
            </a:r>
            <a:r>
              <a:rPr lang="en-US" sz="2200" b="1" dirty="0">
                <a:solidFill>
                  <a:srgbClr val="006269"/>
                </a:solidFill>
                <a:latin typeface="+mj-lt"/>
              </a:rPr>
              <a:t>did not complete </a:t>
            </a:r>
            <a:r>
              <a:rPr lang="en-US" sz="2200" dirty="0">
                <a:solidFill>
                  <a:srgbClr val="006269"/>
                </a:solidFill>
                <a:latin typeface="+mj-lt"/>
              </a:rPr>
              <a:t>PR</a:t>
            </a:r>
          </a:p>
        </p:txBody>
      </p:sp>
    </p:spTree>
    <p:extLst>
      <p:ext uri="{BB962C8B-B14F-4D97-AF65-F5344CB8AC3E}">
        <p14:creationId xmlns:p14="http://schemas.microsoft.com/office/powerpoint/2010/main" val="93002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6508" y="142528"/>
            <a:ext cx="8662200" cy="838200"/>
          </a:xfrm>
        </p:spPr>
        <p:txBody>
          <a:bodyPr/>
          <a:lstStyle/>
          <a:p>
            <a:pPr eaLnBrk="1" hangingPunct="1"/>
            <a:r>
              <a:rPr lang="en-US" sz="3500" dirty="0" smtClean="0">
                <a:solidFill>
                  <a:schemeClr val="bg1"/>
                </a:solidFill>
              </a:rPr>
              <a:t>Bed days for those that were admitted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54327" y="4529396"/>
            <a:ext cx="23762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6269"/>
                </a:solidFill>
                <a:latin typeface="+mn-lt"/>
              </a:rPr>
              <a:t>Patients </a:t>
            </a:r>
            <a:r>
              <a:rPr lang="en-US" sz="2200" dirty="0">
                <a:solidFill>
                  <a:srgbClr val="006269"/>
                </a:solidFill>
                <a:latin typeface="+mn-lt"/>
              </a:rPr>
              <a:t>who </a:t>
            </a:r>
            <a:r>
              <a:rPr lang="en-US" sz="2200" b="1" dirty="0">
                <a:solidFill>
                  <a:srgbClr val="006269"/>
                </a:solidFill>
                <a:latin typeface="+mn-lt"/>
              </a:rPr>
              <a:t>did not complete </a:t>
            </a:r>
            <a:r>
              <a:rPr lang="en-US" sz="2200" dirty="0">
                <a:solidFill>
                  <a:srgbClr val="006269"/>
                </a:solidFill>
                <a:latin typeface="+mn-lt"/>
              </a:rPr>
              <a:t>their PR course </a:t>
            </a:r>
            <a:r>
              <a:rPr lang="en-US" sz="2200" dirty="0" smtClean="0">
                <a:solidFill>
                  <a:srgbClr val="006269"/>
                </a:solidFill>
                <a:latin typeface="+mn-lt"/>
              </a:rPr>
              <a:t>was </a:t>
            </a:r>
            <a:r>
              <a:rPr lang="en-US" sz="2200" b="1" dirty="0" smtClean="0">
                <a:solidFill>
                  <a:srgbClr val="006269"/>
                </a:solidFill>
                <a:latin typeface="+mn-lt"/>
              </a:rPr>
              <a:t>9.6</a:t>
            </a:r>
            <a:endParaRPr lang="en-US" sz="2200" dirty="0" smtClean="0">
              <a:solidFill>
                <a:srgbClr val="006269"/>
              </a:solidFill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68750" y="2131045"/>
            <a:ext cx="26642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Patients who </a:t>
            </a:r>
            <a:r>
              <a:rPr lang="en-GB" sz="2200" b="1" dirty="0" smtClean="0">
                <a:solidFill>
                  <a:srgbClr val="006269"/>
                </a:solidFill>
                <a:latin typeface="+mn-lt"/>
              </a:rPr>
              <a:t>completed</a:t>
            </a:r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 their PR course was </a:t>
            </a:r>
            <a:r>
              <a:rPr lang="en-GB" sz="2200" b="1" dirty="0" smtClean="0">
                <a:solidFill>
                  <a:srgbClr val="006269"/>
                </a:solidFill>
                <a:latin typeface="+mn-lt"/>
              </a:rPr>
              <a:t>4.8 days</a:t>
            </a:r>
            <a:endParaRPr lang="en-GB" sz="2200" dirty="0" smtClean="0">
              <a:solidFill>
                <a:srgbClr val="006269"/>
              </a:solidFill>
              <a:latin typeface="+mn-lt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018" y="1842753"/>
            <a:ext cx="1855521" cy="1685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440" y="4333495"/>
            <a:ext cx="1957879" cy="1615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28580" y="3971116"/>
            <a:ext cx="30355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 b="1" dirty="0" smtClean="0">
                <a:solidFill>
                  <a:srgbClr val="006269"/>
                </a:solidFill>
                <a:latin typeface="+mn-lt"/>
              </a:rPr>
              <a:t>Overall</a:t>
            </a:r>
            <a:r>
              <a:rPr lang="en-US" sz="2200" dirty="0" smtClean="0">
                <a:solidFill>
                  <a:srgbClr val="006269"/>
                </a:solidFill>
                <a:latin typeface="+mn-lt"/>
              </a:rPr>
              <a:t>, the mean number of bed days spent in hospital </a:t>
            </a:r>
            <a:r>
              <a:rPr lang="en-US" sz="2200" b="1" dirty="0" smtClean="0">
                <a:solidFill>
                  <a:srgbClr val="00A499"/>
                </a:solidFill>
                <a:latin typeface="+mn-lt"/>
              </a:rPr>
              <a:t>within 90 days was 5.5 </a:t>
            </a:r>
            <a:r>
              <a:rPr lang="en-US" sz="2200" dirty="0" smtClean="0">
                <a:solidFill>
                  <a:srgbClr val="006269"/>
                </a:solidFill>
                <a:latin typeface="Calibri"/>
              </a:rPr>
              <a:t>and </a:t>
            </a:r>
            <a:r>
              <a:rPr lang="en-US" sz="2200" b="1" dirty="0" smtClean="0">
                <a:solidFill>
                  <a:srgbClr val="7EDDD3"/>
                </a:solidFill>
                <a:latin typeface="Calibri"/>
              </a:rPr>
              <a:t>within </a:t>
            </a:r>
            <a:r>
              <a:rPr lang="en-US" sz="2200" b="1" dirty="0">
                <a:solidFill>
                  <a:srgbClr val="7EDDD3"/>
                </a:solidFill>
                <a:latin typeface="Calibri"/>
              </a:rPr>
              <a:t>180 days was </a:t>
            </a:r>
            <a:r>
              <a:rPr lang="en-US" sz="2200" b="1" dirty="0" smtClean="0">
                <a:solidFill>
                  <a:srgbClr val="7EDDD3"/>
                </a:solidFill>
                <a:latin typeface="Calibri"/>
              </a:rPr>
              <a:t>7.3</a:t>
            </a:r>
            <a:endParaRPr lang="en-US" sz="2200" b="1" dirty="0">
              <a:solidFill>
                <a:srgbClr val="7EDDD3"/>
              </a:solidFill>
              <a:latin typeface="Calibri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99710" y="818275"/>
            <a:ext cx="2519216" cy="3157423"/>
            <a:chOff x="391937" y="1059180"/>
            <a:chExt cx="2235847" cy="2945884"/>
          </a:xfrm>
        </p:grpSpPr>
        <p:pic>
          <p:nvPicPr>
            <p:cNvPr id="9" name="Picture 10" descr="\\rcp-sa-fs01\research$\Projects\Active CEEU projects\COPD projects\Nat COPD Audit Prog (from 2013)\Workstream - Pulmonary Rehab\2015 Audit\Slides for outcome report and QI\Graphics\bed_light teal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1937" y="3075404"/>
              <a:ext cx="1098000" cy="9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9" descr="\\rcp-sa-fs01\research$\Projects\Active CEEU projects\COPD projects\Nat COPD Audit Prog (from 2013)\Workstream - Pulmonary Rehab\2015 Audit\Slides for outcome report and QI\Graphics\Bed_mid teal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58" y="1707332"/>
              <a:ext cx="1098000" cy="9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9" descr="\\rcp-sa-fs01\research$\Projects\Active CEEU projects\COPD projects\Nat COPD Audit Prog (from 2013)\Workstream - Pulmonary Rehab\2015 Audit\Slides for outcome report and QI\Graphics\Bed_mid teal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58" y="1059180"/>
              <a:ext cx="1098000" cy="9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9" descr="\\rcp-sa-fs01\research$\Projects\Active CEEU projects\COPD projects\Nat COPD Audit Prog (from 2013)\Workstream - Pulmonary Rehab\2015 Audit\Slides for outcome report and QI\Graphics\Bed_mid teal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5560" y="1707252"/>
              <a:ext cx="1098000" cy="9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9" descr="\\rcp-sa-fs01\research$\Projects\Active CEEU projects\COPD projects\Nat COPD Audit Prog (from 2013)\Workstream - Pulmonary Rehab\2015 Audit\Slides for outcome report and QI\Graphics\Bed_mid teal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560" y="2427332"/>
              <a:ext cx="1098000" cy="9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9" descr="\\rcp-sa-fs01\research$\Projects\Active CEEU projects\COPD projects\Nat COPD Audit Prog (from 2013)\Workstream - Pulmonary Rehab\2015 Audit\Slides for outcome report and QI\Graphics\Bed_mid teal.png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1760"/>
            <a:stretch/>
          </p:blipFill>
          <p:spPr bwMode="auto">
            <a:xfrm>
              <a:off x="1515560" y="2413822"/>
              <a:ext cx="639470" cy="9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9" descr="\\rcp-sa-fs01\research$\Projects\Active CEEU projects\COPD projects\Nat COPD Audit Prog (from 2013)\Workstream - Pulmonary Rehab\2015 Audit\Slides for outcome report and QI\Graphics\Bed_mid teal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9784" y="1059180"/>
              <a:ext cx="1098000" cy="9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10" descr="\\rcp-sa-fs01\research$\Projects\Active CEEU projects\COPD projects\Nat COPD Audit Prog (from 2013)\Workstream - Pulmonary Rehab\2015 Audit\Slides for outcome report and QI\Graphics\bed_light teal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2470" t="2413" b="-2413"/>
            <a:stretch/>
          </p:blipFill>
          <p:spPr bwMode="auto">
            <a:xfrm>
              <a:off x="2285659" y="2427332"/>
              <a:ext cx="302278" cy="9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10" descr="\\rcp-sa-fs01\research$\Projects\Active CEEU projects\COPD projects\Nat COPD Audit Prog (from 2013)\Workstream - Pulmonary Rehab\2015 Audit\Slides for outcome report and QI\Graphics\bed_light teal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-2333"/>
            <a:stretch/>
          </p:blipFill>
          <p:spPr bwMode="auto">
            <a:xfrm>
              <a:off x="1489937" y="3105064"/>
              <a:ext cx="1123623" cy="9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Up Arrow 25"/>
          <p:cNvSpPr/>
          <p:nvPr/>
        </p:nvSpPr>
        <p:spPr bwMode="auto">
          <a:xfrm rot="7896486">
            <a:off x="3289916" y="3063829"/>
            <a:ext cx="510714" cy="1056426"/>
          </a:xfrm>
          <a:prstGeom prst="upArrow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48" charset="-128"/>
            </a:endParaRPr>
          </a:p>
        </p:txBody>
      </p:sp>
      <p:sp>
        <p:nvSpPr>
          <p:cNvPr id="27" name="Up Arrow 26"/>
          <p:cNvSpPr/>
          <p:nvPr/>
        </p:nvSpPr>
        <p:spPr bwMode="auto">
          <a:xfrm rot="5400000">
            <a:off x="3333752" y="1900848"/>
            <a:ext cx="496408" cy="1153324"/>
          </a:xfrm>
          <a:prstGeom prst="upArrow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48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11162" y="980728"/>
            <a:ext cx="43745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006269"/>
                </a:solidFill>
                <a:latin typeface="+mn-lt"/>
              </a:rPr>
              <a:t>Mean bed days </a:t>
            </a:r>
            <a:r>
              <a:rPr lang="en-US" sz="2200" dirty="0" smtClean="0">
                <a:solidFill>
                  <a:srgbClr val="006269"/>
                </a:solidFill>
                <a:latin typeface="+mn-lt"/>
              </a:rPr>
              <a:t>in the </a:t>
            </a:r>
            <a:r>
              <a:rPr lang="en-US" sz="2200" b="1" dirty="0" smtClean="0">
                <a:solidFill>
                  <a:srgbClr val="006269"/>
                </a:solidFill>
                <a:latin typeface="+mn-lt"/>
              </a:rPr>
              <a:t>180 days </a:t>
            </a:r>
            <a:r>
              <a:rPr lang="en-US" sz="2200" dirty="0" smtClean="0">
                <a:solidFill>
                  <a:srgbClr val="006269"/>
                </a:solidFill>
                <a:latin typeface="+mn-lt"/>
              </a:rPr>
              <a:t>following PR assessment for:</a:t>
            </a:r>
          </a:p>
        </p:txBody>
      </p:sp>
    </p:spTree>
    <p:extLst>
      <p:ext uri="{BB962C8B-B14F-4D97-AF65-F5344CB8AC3E}">
        <p14:creationId xmlns:p14="http://schemas.microsoft.com/office/powerpoint/2010/main" val="257193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648"/>
            <a:ext cx="86622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500" dirty="0" smtClean="0">
                <a:solidFill>
                  <a:schemeClr val="bg1"/>
                </a:solidFill>
              </a:rPr>
              <a:t>Mortality within 90 days</a:t>
            </a:r>
            <a:r>
              <a:rPr lang="en-US" sz="3500" dirty="0" smtClean="0">
                <a:solidFill>
                  <a:srgbClr val="00A499"/>
                </a:solidFill>
              </a:rPr>
              <a:t/>
            </a:r>
            <a:br>
              <a:rPr lang="en-US" sz="3500" dirty="0" smtClean="0">
                <a:solidFill>
                  <a:srgbClr val="00A499"/>
                </a:solidFill>
              </a:rPr>
            </a:br>
            <a:endParaRPr lang="en-US" sz="3500" dirty="0" smtClean="0">
              <a:solidFill>
                <a:srgbClr val="00A499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73077" y="1252303"/>
            <a:ext cx="36467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Overall mortality following assessment for PR: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154"/>
          <a:stretch/>
        </p:blipFill>
        <p:spPr bwMode="auto">
          <a:xfrm>
            <a:off x="5868144" y="604126"/>
            <a:ext cx="1895872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048"/>
          <a:stretch/>
        </p:blipFill>
        <p:spPr bwMode="auto">
          <a:xfrm>
            <a:off x="335160" y="856425"/>
            <a:ext cx="2098158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00" t="648" r="28355" b="68660"/>
          <a:stretch/>
        </p:blipFill>
        <p:spPr bwMode="auto">
          <a:xfrm>
            <a:off x="5292080" y="4471321"/>
            <a:ext cx="386172" cy="686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614140" y="3099144"/>
            <a:ext cx="1257257" cy="2585878"/>
            <a:chOff x="827584" y="2931354"/>
            <a:chExt cx="1257257" cy="2585878"/>
          </a:xfrm>
        </p:grpSpPr>
        <p:pic>
          <p:nvPicPr>
            <p:cNvPr id="13" name="Picture 2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657" t="1" r="28427" b="41579"/>
            <a:stretch/>
          </p:blipFill>
          <p:spPr bwMode="auto">
            <a:xfrm>
              <a:off x="1691950" y="4160973"/>
              <a:ext cx="392891" cy="1307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2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657" r="13784" b="39021"/>
            <a:stretch/>
          </p:blipFill>
          <p:spPr bwMode="auto">
            <a:xfrm>
              <a:off x="827584" y="4152285"/>
              <a:ext cx="973133" cy="1364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2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657" r="29452" b="39021"/>
            <a:stretch/>
          </p:blipFill>
          <p:spPr bwMode="auto">
            <a:xfrm>
              <a:off x="1697010" y="2931354"/>
              <a:ext cx="352287" cy="1364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657" r="13784" b="39021"/>
            <a:stretch/>
          </p:blipFill>
          <p:spPr bwMode="auto">
            <a:xfrm>
              <a:off x="827584" y="2931354"/>
              <a:ext cx="973133" cy="1364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TextBox 13"/>
          <p:cNvSpPr txBox="1"/>
          <p:nvPr/>
        </p:nvSpPr>
        <p:spPr>
          <a:xfrm>
            <a:off x="2025745" y="4260821"/>
            <a:ext cx="24285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In patients who </a:t>
            </a:r>
            <a:r>
              <a:rPr lang="en-GB" sz="2200" b="1" dirty="0" smtClean="0">
                <a:solidFill>
                  <a:srgbClr val="006269"/>
                </a:solidFill>
                <a:latin typeface="+mn-lt"/>
              </a:rPr>
              <a:t>did not complete PR, </a:t>
            </a:r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mortality was </a:t>
            </a:r>
            <a:r>
              <a:rPr lang="en-GB" sz="2200" b="1" dirty="0" smtClean="0">
                <a:solidFill>
                  <a:srgbClr val="006269"/>
                </a:solidFill>
                <a:latin typeface="+mn-lt"/>
              </a:rPr>
              <a:t>1.6%</a:t>
            </a:r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868144" y="4260821"/>
            <a:ext cx="30243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In patients who did </a:t>
            </a:r>
            <a:r>
              <a:rPr lang="en-GB" sz="2200" b="1" dirty="0" smtClean="0">
                <a:solidFill>
                  <a:srgbClr val="006269"/>
                </a:solidFill>
                <a:latin typeface="+mn-lt"/>
              </a:rPr>
              <a:t>complete PR, </a:t>
            </a:r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mortality was </a:t>
            </a:r>
            <a:r>
              <a:rPr lang="en-GB" sz="2200" b="1" dirty="0" smtClean="0">
                <a:solidFill>
                  <a:srgbClr val="006269"/>
                </a:solidFill>
                <a:latin typeface="+mn-lt"/>
              </a:rPr>
              <a:t>0.1%</a:t>
            </a:r>
            <a:r>
              <a:rPr lang="en-GB" sz="2200" dirty="0" smtClean="0">
                <a:solidFill>
                  <a:srgbClr val="006269"/>
                </a:solidFill>
                <a:latin typeface="+mn-lt"/>
              </a:rPr>
              <a:t>.</a:t>
            </a:r>
          </a:p>
        </p:txBody>
      </p:sp>
      <p:sp>
        <p:nvSpPr>
          <p:cNvPr id="16" name="Up Arrow 15"/>
          <p:cNvSpPr/>
          <p:nvPr/>
        </p:nvSpPr>
        <p:spPr bwMode="auto">
          <a:xfrm rot="10800000">
            <a:off x="6465051" y="2920037"/>
            <a:ext cx="510714" cy="1056426"/>
          </a:xfrm>
          <a:prstGeom prst="upArrow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48" charset="-128"/>
            </a:endParaRPr>
          </a:p>
        </p:txBody>
      </p:sp>
      <p:sp>
        <p:nvSpPr>
          <p:cNvPr id="18" name="Up Arrow 17"/>
          <p:cNvSpPr/>
          <p:nvPr/>
        </p:nvSpPr>
        <p:spPr bwMode="auto">
          <a:xfrm rot="13999962">
            <a:off x="4802627" y="1989364"/>
            <a:ext cx="496408" cy="1919117"/>
          </a:xfrm>
          <a:prstGeom prst="upArrow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4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160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Any one with a chronic lung condition, functionally limited by their breathlessness MRC 2-5</a:t>
            </a:r>
          </a:p>
          <a:p>
            <a:r>
              <a:rPr lang="en-GB" dirty="0" smtClean="0"/>
              <a:t>Good motivation – need to attend twice a week for 6 weeks 2 hour sessions</a:t>
            </a:r>
          </a:p>
          <a:p>
            <a:r>
              <a:rPr lang="en-GB" dirty="0" smtClean="0"/>
              <a:t>Medically stable</a:t>
            </a:r>
          </a:p>
          <a:p>
            <a:r>
              <a:rPr lang="en-GB" dirty="0" smtClean="0"/>
              <a:t>Those awaiting pulmonary transplantation or post transplant.</a:t>
            </a:r>
          </a:p>
          <a:p>
            <a:r>
              <a:rPr lang="en-GB" dirty="0" smtClean="0"/>
              <a:t>Email: single point of access IRS service or</a:t>
            </a:r>
          </a:p>
          <a:p>
            <a:pPr lvl="1"/>
            <a:r>
              <a:rPr lang="en-GB" dirty="0" smtClean="0">
                <a:hlinkClick r:id="rId2"/>
              </a:rPr>
              <a:t>rsch.crest@nhs.net</a:t>
            </a:r>
            <a:endParaRPr lang="en-GB" dirty="0" smtClean="0"/>
          </a:p>
          <a:p>
            <a:pPr lvl="1"/>
            <a:r>
              <a:rPr lang="en-GB" dirty="0" smtClean="0">
                <a:hlinkClick r:id="rId3"/>
              </a:rPr>
              <a:t>rsc_tr.physio-RSCH@nhs.net</a:t>
            </a:r>
            <a:endParaRPr lang="en-GB" dirty="0" smtClean="0"/>
          </a:p>
          <a:p>
            <a:pPr lvl="1"/>
            <a:r>
              <a:rPr lang="en-GB" dirty="0" smtClean="0">
                <a:hlinkClick r:id="rId4"/>
              </a:rPr>
              <a:t>Abbie.masters@nhs.net</a:t>
            </a:r>
            <a:endParaRPr lang="en-GB" dirty="0" smtClean="0"/>
          </a:p>
          <a:p>
            <a:pPr marL="457200" lvl="1" indent="0">
              <a:buNone/>
            </a:pPr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to Refer?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49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Uncontrolled Asthma</a:t>
            </a:r>
          </a:p>
          <a:p>
            <a:r>
              <a:rPr lang="en-GB" dirty="0" smtClean="0"/>
              <a:t>Active Pulmonary TB</a:t>
            </a:r>
          </a:p>
          <a:p>
            <a:r>
              <a:rPr lang="en-GB" dirty="0" smtClean="0"/>
              <a:t>Unstable Angina</a:t>
            </a:r>
          </a:p>
          <a:p>
            <a:r>
              <a:rPr lang="en-GB" dirty="0" smtClean="0"/>
              <a:t>Severe Aortic Stenosis</a:t>
            </a:r>
          </a:p>
          <a:p>
            <a:r>
              <a:rPr lang="en-GB" dirty="0" smtClean="0"/>
              <a:t>Uncontrolled Hypertension, Diabetes, Heart failure, Arrhythmias</a:t>
            </a:r>
          </a:p>
          <a:p>
            <a:r>
              <a:rPr lang="en-GB" dirty="0" smtClean="0"/>
              <a:t>An orthopaedic condition that will limit training ability</a:t>
            </a:r>
          </a:p>
          <a:p>
            <a:r>
              <a:rPr lang="en-GB" dirty="0" smtClean="0"/>
              <a:t>Poor motivation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Exclusion Criteria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922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Initial assessment – comprehensive background information, Spirometry, Walking test, QOL questionnaires</a:t>
            </a:r>
          </a:p>
          <a:p>
            <a:r>
              <a:rPr lang="en-GB" dirty="0" smtClean="0"/>
              <a:t>Offered classes: </a:t>
            </a:r>
          </a:p>
          <a:p>
            <a:pPr lvl="1"/>
            <a:r>
              <a:rPr lang="en-GB" dirty="0" smtClean="0"/>
              <a:t>Royal Surrey Monday &amp; Wednesday 10.15-12.15</a:t>
            </a:r>
          </a:p>
          <a:p>
            <a:pPr lvl="1"/>
            <a:r>
              <a:rPr lang="en-GB" dirty="0" smtClean="0"/>
              <a:t>Wilfrid Noyce Monday &amp;Wednesday 14.45-16.45</a:t>
            </a:r>
          </a:p>
          <a:p>
            <a:pPr lvl="1"/>
            <a:r>
              <a:rPr lang="en-GB" dirty="0" smtClean="0"/>
              <a:t>Group warm up, Individualised Exercise, cool down and then a 30 minute education session</a:t>
            </a:r>
          </a:p>
          <a:p>
            <a:r>
              <a:rPr lang="en-GB" dirty="0" smtClean="0"/>
              <a:t>Discharge assessment</a:t>
            </a:r>
          </a:p>
          <a:p>
            <a:r>
              <a:rPr lang="en-GB" dirty="0" smtClean="0"/>
              <a:t>3 month follow up appointment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happens?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589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317</TotalTime>
  <Words>587</Words>
  <Application>Microsoft Office PowerPoint</Application>
  <PresentationFormat>On-screen Show (4:3)</PresentationFormat>
  <Paragraphs>78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Waveform</vt:lpstr>
      <vt:lpstr>Pulmonary Rehabilitation</vt:lpstr>
      <vt:lpstr>COPD Value Pyramid</vt:lpstr>
      <vt:lpstr>Recap - completion of PR</vt:lpstr>
      <vt:lpstr>Admission rates</vt:lpstr>
      <vt:lpstr>Bed days for those that were admitted</vt:lpstr>
      <vt:lpstr>Mortality within 90 days </vt:lpstr>
      <vt:lpstr>Who to Refer?</vt:lpstr>
      <vt:lpstr>Exclusion Criteria</vt:lpstr>
      <vt:lpstr>What happens?</vt:lpstr>
      <vt:lpstr>Continuation</vt:lpstr>
      <vt:lpstr>What are we doing?</vt:lpstr>
      <vt:lpstr>What do patients say?</vt:lpstr>
      <vt:lpstr>What can you do?</vt:lpstr>
    </vt:vector>
  </TitlesOfParts>
  <Company>Royal Surrey County Hospital NHS Foundation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Pulmonary Rehabilitation</dc:title>
  <dc:creator>Abbie Masters</dc:creator>
  <cp:lastModifiedBy>dstevens01</cp:lastModifiedBy>
  <cp:revision>12</cp:revision>
  <dcterms:created xsi:type="dcterms:W3CDTF">2020-01-09T11:45:15Z</dcterms:created>
  <dcterms:modified xsi:type="dcterms:W3CDTF">2020-01-17T10:13:31Z</dcterms:modified>
</cp:coreProperties>
</file>